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7" r:id="rId2"/>
    <p:sldId id="331" r:id="rId3"/>
    <p:sldId id="336" r:id="rId4"/>
    <p:sldId id="337" r:id="rId5"/>
    <p:sldId id="338" r:id="rId6"/>
    <p:sldId id="339" r:id="rId7"/>
    <p:sldId id="328" r:id="rId8"/>
    <p:sldId id="342" r:id="rId9"/>
    <p:sldId id="341" r:id="rId10"/>
    <p:sldId id="343" r:id="rId11"/>
    <p:sldId id="344" r:id="rId12"/>
    <p:sldId id="345" r:id="rId13"/>
    <p:sldId id="346" r:id="rId14"/>
    <p:sldId id="340" r:id="rId15"/>
    <p:sldId id="351" r:id="rId16"/>
    <p:sldId id="352" r:id="rId17"/>
    <p:sldId id="353" r:id="rId18"/>
    <p:sldId id="354" r:id="rId19"/>
    <p:sldId id="355" r:id="rId20"/>
    <p:sldId id="356" r:id="rId21"/>
    <p:sldId id="358" r:id="rId22"/>
    <p:sldId id="359" r:id="rId23"/>
    <p:sldId id="360" r:id="rId24"/>
    <p:sldId id="350" r:id="rId25"/>
    <p:sldId id="361" r:id="rId2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76" autoAdjust="0"/>
  </p:normalViewPr>
  <p:slideViewPr>
    <p:cSldViewPr>
      <p:cViewPr>
        <p:scale>
          <a:sx n="93" d="100"/>
          <a:sy n="93" d="100"/>
        </p:scale>
        <p:origin x="-2154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399" cy="49379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399" cy="49379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8871"/>
            <a:ext cx="2946399" cy="49379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378871"/>
            <a:ext cx="2946399" cy="49379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399" cy="49379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399" cy="493792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690230"/>
            <a:ext cx="5438775" cy="4444128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71"/>
            <a:ext cx="2946399" cy="49379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378871"/>
            <a:ext cx="2946399" cy="49379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D4ED3DE7-EBD2-428E-97A2-FB3390C05807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9874087-2B13-409D-A053-F94EAC981145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9DF5CAE-FF43-4BE9-84CE-202D3091D790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882ADDE-6DBE-4F21-9BD7-E0A0151BC925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56C0CA80-53DB-4490-BC06-D11E79071FBE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A8DE75F-5EEB-4923-A9BA-1E8149536DE1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ACA9C2-AC16-435C-93B9-AD789A813A5B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D2580B-36D3-4F19-8748-3F298794F990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587601B-5ED9-43BC-8CB9-793E1D7E5951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B3EE4BFF-E76F-4D77-AC04-F03FBB43E7ED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B0453E-1CF8-407B-9ADC-0187017B761B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2C20FDE-CF09-44ED-8AB0-D6774AE668FC}" type="datetimeFigureOut">
              <a:rPr lang="en-US"/>
              <a:pPr>
                <a:defRPr/>
              </a:pPr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27384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2568" y="2132856"/>
            <a:ext cx="8342064" cy="1708160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sz="3600" b="1" dirty="0"/>
              <a:t>Обзор ключевых изменений нормативно-правовой базы в сфере электроэнергетики</a:t>
            </a:r>
            <a:endParaRPr lang="ru-RU" altLang="zh-CN" sz="3600" b="1" dirty="0">
              <a:solidFill>
                <a:prstClr val="black"/>
              </a:solidFill>
              <a:cs typeface="Arial" charset="0"/>
            </a:endParaRP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477838"/>
            <a:ext cx="9144000" cy="1403351"/>
            <a:chOff x="0" y="272"/>
            <a:chExt cx="5760" cy="884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pic>
          <p:nvPicPr>
            <p:cNvPr id="11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2"/>
              <a:ext cx="666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Северо-Западное управление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7275" y="5085184"/>
            <a:ext cx="72349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Докладчик: начальник отдела по государственному энергетическому надзору Северо-Западного управления Ростехнадзора Гринь Дмитрий Геннадьевич </a:t>
            </a:r>
          </a:p>
          <a:p>
            <a:pPr algn="ctr"/>
            <a:r>
              <a:rPr lang="ru-RU" sz="2000" b="1" dirty="0" smtClean="0"/>
              <a:t>30.11.2022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ru-RU" sz="1400" u="sng" dirty="0"/>
              <a:t>Нововведения в новых правилах:</a:t>
            </a:r>
          </a:p>
          <a:p>
            <a:pPr algn="just"/>
            <a:r>
              <a:rPr lang="ru-RU" sz="1400" dirty="0" smtClean="0"/>
              <a:t>Потребитель </a:t>
            </a:r>
            <a:r>
              <a:rPr lang="ru-RU" sz="1400" dirty="0"/>
              <a:t>теперь должен ежегодно до 1 января предоставлять информацию об ответственном за электрохозяйство и его заместителях (при наличии) и не позднее чем за 1 рабочий день до ввода в действие изменений в указанных списках или информации (до допуска работников к самостоятельной работе) уведомлять сетевую (</a:t>
            </a:r>
            <a:r>
              <a:rPr lang="ru-RU" sz="1400" dirty="0" err="1"/>
              <a:t>энергоснабжающую</a:t>
            </a:r>
            <a:r>
              <a:rPr lang="ru-RU" sz="1400" dirty="0"/>
              <a:t>) организацию о таких изменениях.</a:t>
            </a:r>
          </a:p>
          <a:p>
            <a:pPr algn="just"/>
            <a:r>
              <a:rPr lang="ru-RU" sz="1400" dirty="0" smtClean="0"/>
              <a:t>Потребитель </a:t>
            </a:r>
            <a:r>
              <a:rPr lang="ru-RU" sz="1400" dirty="0"/>
              <a:t>должен ежегодно до 1 января предоставлять списки работников, указанных в п. 12 Правил в обслуживающую его сетевую (</a:t>
            </a:r>
            <a:r>
              <a:rPr lang="ru-RU" sz="1400" dirty="0" err="1"/>
              <a:t>энергоснабжающую</a:t>
            </a:r>
            <a:r>
              <a:rPr lang="ru-RU" sz="1400" dirty="0"/>
              <a:t>) организацию и не позднее чем за 1 рабочий день до ввода в действие изменений в указанных списках или информации (до допуска работников к самостоятельной работе) уведомлять сетевую (</a:t>
            </a:r>
            <a:r>
              <a:rPr lang="ru-RU" sz="1400" dirty="0" err="1"/>
              <a:t>энергоснабжающую</a:t>
            </a:r>
            <a:r>
              <a:rPr lang="ru-RU" sz="1400" dirty="0"/>
              <a:t>) организацию о таких изменениях.</a:t>
            </a:r>
          </a:p>
          <a:p>
            <a:pPr algn="just"/>
            <a:r>
              <a:rPr lang="ru-RU" sz="1400" dirty="0" smtClean="0"/>
              <a:t>Индивидуальным </a:t>
            </a:r>
            <a:r>
              <a:rPr lang="ru-RU" sz="1400" dirty="0"/>
              <a:t>предпринимателям сделали послабление. По новым правилам, с 7 января 2023 года ИП могут больше не назначать ответственного за электрохозяйство.</a:t>
            </a:r>
          </a:p>
          <a:p>
            <a:pPr algn="just"/>
            <a:r>
              <a:rPr lang="ru-RU" sz="1400" dirty="0" smtClean="0"/>
              <a:t>Новые </a:t>
            </a:r>
            <a:r>
              <a:rPr lang="ru-RU" sz="1400" dirty="0"/>
              <a:t>правила запрещают прием на работу в электроустановках лиц, не имеющих профессиональную подготовку и квалификацию, соответствующую выполняемым работам.</a:t>
            </a:r>
          </a:p>
          <a:p>
            <a:pPr algn="just"/>
            <a:r>
              <a:rPr lang="ru-RU" sz="1400" dirty="0" smtClean="0"/>
              <a:t>Новые </a:t>
            </a:r>
            <a:r>
              <a:rPr lang="ru-RU" sz="1400" dirty="0"/>
              <a:t>требования к ответственным за электрохозяйство. В новом ПТЭЭП в уточнено, что ответственный за электрохозяйство и его заместитель должны быть из числа административно-технического персонала. В старых правилах указано, что эти лица должны быть из числа руководителей и специалистов.</a:t>
            </a:r>
          </a:p>
          <a:p>
            <a:pPr marL="0" indent="0" algn="just">
              <a:buNone/>
            </a:pP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«Правила </a:t>
            </a:r>
            <a:r>
              <a:rPr lang="ru-RU" sz="1600" b="1" dirty="0"/>
              <a:t>технической эксплуатации электроустановок потребителей электрической энергии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76180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8229600" cy="4824536"/>
          </a:xfrm>
        </p:spPr>
        <p:txBody>
          <a:bodyPr/>
          <a:lstStyle/>
          <a:p>
            <a:pPr algn="just"/>
            <a:r>
              <a:rPr lang="ru-RU" sz="1400" dirty="0" smtClean="0"/>
              <a:t>В </a:t>
            </a:r>
            <a:r>
              <a:rPr lang="ru-RU" sz="1400" dirty="0"/>
              <a:t>новом ПТЭЭП появился термин «графики аварийного ограничения режима потребления» и определен порядок действий потребителей электроэнергии по обеспечению готовности к введению такой меры.</a:t>
            </a:r>
          </a:p>
          <a:p>
            <a:pPr algn="just"/>
            <a:r>
              <a:rPr lang="ru-RU" sz="1400" dirty="0" smtClean="0"/>
              <a:t>Еще </a:t>
            </a:r>
            <a:r>
              <a:rPr lang="ru-RU" sz="1400" dirty="0"/>
              <a:t>одним новшеством новых правил работы в электроустановках являются противоаварийные тренировки при вводе графиков аварийного ограничения. Такие тренировки проводятся электросетевыми организациями согласно требованиям Правил проведения противоаварийных тренировок в организациях электроэнергетики Российской Федерации, утвержденных приказом Минэнерго России от 26 января 2021 г. N 27. Потребители электроэнергии не имеют права отказаться от участия в тренировке.</a:t>
            </a:r>
          </a:p>
          <a:p>
            <a:pPr algn="just"/>
            <a:r>
              <a:rPr lang="ru-RU" sz="1400" dirty="0" smtClean="0"/>
              <a:t>С </a:t>
            </a:r>
            <a:r>
              <a:rPr lang="ru-RU" sz="1400" dirty="0"/>
              <a:t>2023 года потребитель должен будет обеспечить проведение замеров качества электроэнергии при получении требования от сетевой организации. Ранее такого требования в ПТЭЭП не было.</a:t>
            </a:r>
          </a:p>
          <a:p>
            <a:pPr algn="just"/>
            <a:r>
              <a:rPr lang="ru-RU" sz="1400" dirty="0" smtClean="0"/>
              <a:t>В </a:t>
            </a:r>
            <a:r>
              <a:rPr lang="ru-RU" sz="1400" dirty="0"/>
              <a:t>новом ПТЭЭП появился новый вид персонала – </a:t>
            </a:r>
            <a:r>
              <a:rPr lang="ru-RU" sz="1400" b="1" dirty="0"/>
              <a:t>вспомогательный</a:t>
            </a:r>
            <a:r>
              <a:rPr lang="ru-RU" sz="1400" dirty="0"/>
              <a:t>. В каждой отрасли есть свой вспомогательный персонал, который не участвует в основной деятельности, и не относится при этом к административно-управленческому персоналу или к оперативно-ремонтному и ремонтному персоналу, а выполняют функции по обеспечению основной деятельности — те, кто выполняет уборку, санитарно-технические работы, организует питание. Работодатель должен своим локальным актом утвердить, кто же в его организации является вспомогательным персоналом.</a:t>
            </a:r>
          </a:p>
          <a:p>
            <a:pPr marL="0" indent="0" algn="just">
              <a:buNone/>
            </a:pP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«Правила </a:t>
            </a:r>
            <a:r>
              <a:rPr lang="ru-RU" sz="1600" b="1" dirty="0"/>
              <a:t>технической эксплуатации электроустановок потребителей электрической энергии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05920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60537" y="1435730"/>
            <a:ext cx="8229600" cy="5161621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dirty="0"/>
              <a:t>В тексте </a:t>
            </a:r>
            <a:r>
              <a:rPr lang="ru-RU" sz="1400" dirty="0" smtClean="0"/>
              <a:t>ПТЭЭП </a:t>
            </a:r>
            <a:r>
              <a:rPr lang="ru-RU" sz="1400" dirty="0"/>
              <a:t>имеются ссылки </a:t>
            </a:r>
            <a:r>
              <a:rPr lang="ru-RU" sz="1400" b="1" dirty="0"/>
              <a:t>на </a:t>
            </a:r>
            <a:r>
              <a:rPr lang="ru-RU" sz="1400" b="1" dirty="0" smtClean="0"/>
              <a:t>18 нормативно-правовых </a:t>
            </a:r>
            <a:r>
              <a:rPr lang="ru-RU" sz="1400" dirty="0"/>
              <a:t>актов, а </a:t>
            </a:r>
            <a:r>
              <a:rPr lang="ru-RU" sz="1400" dirty="0" smtClean="0"/>
              <a:t>именно: </a:t>
            </a:r>
          </a:p>
          <a:p>
            <a:pPr marL="0" indent="0" algn="just">
              <a:buNone/>
            </a:pPr>
            <a:r>
              <a:rPr lang="ru-RU" sz="1400" dirty="0" smtClean="0"/>
              <a:t>п. 6: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технической эксплуатации электрических станций и сетей Российской </a:t>
            </a:r>
            <a:r>
              <a:rPr lang="ru-RU" sz="1400" b="1" dirty="0" smtClean="0"/>
              <a:t>Федерации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Министерства энергетики Российской Федерации от 19.06.2003 № 229; зарегистрированы Министерством юстиции Российской Федерации от 20.06.2003 № </a:t>
            </a:r>
            <a:r>
              <a:rPr lang="ru-RU" sz="1400" dirty="0" smtClean="0"/>
              <a:t>4799).</a:t>
            </a:r>
          </a:p>
          <a:p>
            <a:pPr marL="0" indent="0" algn="just">
              <a:buNone/>
            </a:pPr>
            <a:r>
              <a:rPr lang="ru-RU" sz="1400" dirty="0" smtClean="0"/>
              <a:t>п. 7: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оптового рынка электрической энергии и </a:t>
            </a:r>
            <a:r>
              <a:rPr lang="ru-RU" sz="1400" b="1" dirty="0" smtClean="0"/>
              <a:t>мощности</a:t>
            </a:r>
            <a:r>
              <a:rPr lang="ru-RU" sz="1400" dirty="0" smtClean="0"/>
              <a:t> (утверждены </a:t>
            </a:r>
            <a:r>
              <a:rPr lang="ru-RU" sz="1400" dirty="0"/>
              <a:t>постановлением Правительства Российской Федерации от 27 декабря 2010 г. № </a:t>
            </a:r>
            <a:r>
              <a:rPr lang="ru-RU" sz="1400" dirty="0" smtClean="0"/>
              <a:t>1172). </a:t>
            </a:r>
          </a:p>
          <a:p>
            <a:pPr marL="0" indent="0" algn="just">
              <a:buNone/>
            </a:pPr>
            <a:r>
              <a:rPr lang="ru-RU" sz="1400" dirty="0" err="1" smtClean="0"/>
              <a:t>п.п</a:t>
            </a:r>
            <a:r>
              <a:rPr lang="ru-RU" sz="1400" dirty="0" smtClean="0"/>
              <a:t>. 7, 21: </a:t>
            </a:r>
            <a:r>
              <a:rPr lang="ru-RU" sz="1400" b="1" dirty="0" smtClean="0"/>
              <a:t>Основные положения </a:t>
            </a:r>
            <a:r>
              <a:rPr lang="ru-RU" sz="1400" b="1" dirty="0"/>
              <a:t>функционирования розничных рынков электрической энергии</a:t>
            </a:r>
            <a:r>
              <a:rPr lang="ru-RU" sz="1400" dirty="0"/>
              <a:t>, </a:t>
            </a:r>
            <a:r>
              <a:rPr lang="ru-RU" sz="1400" dirty="0" smtClean="0"/>
              <a:t>(утверждены </a:t>
            </a:r>
            <a:r>
              <a:rPr lang="ru-RU" sz="1400" dirty="0"/>
              <a:t>постановлением Правительства Российской Федерации от 4 мая 2012 г. № </a:t>
            </a:r>
            <a:r>
              <a:rPr lang="ru-RU" sz="1400" dirty="0" smtClean="0"/>
              <a:t>442).</a:t>
            </a:r>
          </a:p>
          <a:p>
            <a:pPr marL="0" indent="0" algn="just">
              <a:buNone/>
            </a:pPr>
            <a:r>
              <a:rPr lang="ru-RU" sz="1400" dirty="0" err="1" smtClean="0"/>
              <a:t>п.п</a:t>
            </a:r>
            <a:r>
              <a:rPr lang="ru-RU" sz="1400" dirty="0" smtClean="0"/>
              <a:t>. 7</a:t>
            </a:r>
            <a:r>
              <a:rPr lang="ru-RU" sz="1400" dirty="0"/>
              <a:t>,</a:t>
            </a:r>
            <a:r>
              <a:rPr lang="ru-RU" sz="1400" dirty="0" smtClean="0"/>
              <a:t> 9: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недискриминационного доступа к услугам по передаче электрической энергии и оказания этих </a:t>
            </a:r>
            <a:r>
              <a:rPr lang="ru-RU" sz="1400" b="1" dirty="0" smtClean="0"/>
              <a:t>услуг</a:t>
            </a:r>
            <a:r>
              <a:rPr lang="ru-RU" sz="1400" dirty="0" smtClean="0"/>
              <a:t> (утверждены </a:t>
            </a:r>
            <a:r>
              <a:rPr lang="ru-RU" sz="1400" dirty="0"/>
              <a:t>постановлением Правительства Российской Федерации от 27 декабря 2004 г. № </a:t>
            </a:r>
            <a:r>
              <a:rPr lang="ru-RU" sz="1400" dirty="0" smtClean="0"/>
              <a:t>861).</a:t>
            </a:r>
          </a:p>
          <a:p>
            <a:pPr marL="0" indent="0" algn="just">
              <a:buNone/>
            </a:pPr>
            <a:r>
              <a:rPr lang="ru-RU" sz="1400" dirty="0" smtClean="0"/>
              <a:t>п. 9: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полного и (или) частичного ограничения режима потребления электрической </a:t>
            </a:r>
            <a:r>
              <a:rPr lang="ru-RU" sz="1400" b="1" dirty="0" smtClean="0"/>
              <a:t>энергии</a:t>
            </a:r>
            <a:r>
              <a:rPr lang="ru-RU" sz="1400" dirty="0" smtClean="0"/>
              <a:t> (утверждены </a:t>
            </a:r>
            <a:r>
              <a:rPr lang="ru-RU" sz="1400" dirty="0"/>
              <a:t>постановлением Правительства Российской Федерации от 4 мая 2012 г. № </a:t>
            </a:r>
            <a:r>
              <a:rPr lang="ru-RU" sz="1400" dirty="0" smtClean="0"/>
              <a:t>442).</a:t>
            </a:r>
          </a:p>
          <a:p>
            <a:pPr marL="0" indent="0" algn="just">
              <a:buNone/>
            </a:pPr>
            <a:r>
              <a:rPr lang="ru-RU" sz="1400" dirty="0" err="1" smtClean="0"/>
              <a:t>п.п</a:t>
            </a:r>
            <a:r>
              <a:rPr lang="ru-RU" sz="1400" dirty="0" smtClean="0"/>
              <a:t>. 12, 40: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по охране труда при эксплуатации </a:t>
            </a:r>
            <a:r>
              <a:rPr lang="ru-RU" sz="1400" b="1" dirty="0" smtClean="0"/>
              <a:t>электроустановок </a:t>
            </a:r>
            <a:r>
              <a:rPr lang="ru-RU" sz="1400" dirty="0" smtClean="0"/>
              <a:t>(утверждены </a:t>
            </a:r>
            <a:r>
              <a:rPr lang="ru-RU" sz="1400" dirty="0"/>
              <a:t>приказом Министерства </a:t>
            </a:r>
            <a:r>
              <a:rPr lang="ru-RU" sz="1400" dirty="0" smtClean="0"/>
              <a:t>труда </a:t>
            </a:r>
            <a:r>
              <a:rPr lang="ru-RU" sz="1400" dirty="0"/>
              <a:t>и социальной защиты Российской Федерации от 15.12.2020 № </a:t>
            </a:r>
            <a:r>
              <a:rPr lang="ru-RU" sz="1400" dirty="0" smtClean="0"/>
              <a:t>903н).</a:t>
            </a:r>
          </a:p>
          <a:p>
            <a:pPr marL="0" indent="0" algn="just">
              <a:buNone/>
            </a:pPr>
            <a:r>
              <a:rPr lang="ru-RU" sz="1400" dirty="0" err="1" smtClean="0"/>
              <a:t>п.п</a:t>
            </a:r>
            <a:r>
              <a:rPr lang="ru-RU" sz="1400" dirty="0" smtClean="0"/>
              <a:t>. 16, 22, 26, 115: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технологического функционирования электроэнергетических </a:t>
            </a:r>
            <a:r>
              <a:rPr lang="ru-RU" sz="1400" b="1" dirty="0" smtClean="0"/>
              <a:t>систем</a:t>
            </a:r>
            <a:r>
              <a:rPr lang="ru-RU" sz="1400" dirty="0" smtClean="0"/>
              <a:t> (утверждены </a:t>
            </a:r>
            <a:r>
              <a:rPr lang="ru-RU" sz="1400" dirty="0"/>
              <a:t>постановлением Правительства Российской Федерации от 13 августа 2018 г. № </a:t>
            </a:r>
            <a:r>
              <a:rPr lang="ru-RU" sz="1400" dirty="0" smtClean="0"/>
              <a:t>937).</a:t>
            </a:r>
            <a:endParaRPr lang="ru-RU" sz="1400" dirty="0"/>
          </a:p>
          <a:p>
            <a:pPr marL="0" indent="0" algn="just">
              <a:buNone/>
            </a:pPr>
            <a:r>
              <a:rPr lang="ru-RU" sz="1400" dirty="0"/>
              <a:t>п</a:t>
            </a:r>
            <a:r>
              <a:rPr lang="ru-RU" sz="1400" dirty="0" smtClean="0"/>
              <a:t>. 17: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переключений в </a:t>
            </a:r>
            <a:r>
              <a:rPr lang="ru-RU" sz="1400" b="1" dirty="0" smtClean="0"/>
              <a:t>электроустановках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Минэнерго России от 13 сентября 2018 г. № </a:t>
            </a:r>
            <a:r>
              <a:rPr lang="ru-RU" sz="1400" dirty="0" smtClean="0"/>
              <a:t>757).</a:t>
            </a:r>
          </a:p>
          <a:p>
            <a:pPr marL="0" indent="0" algn="just">
              <a:buNone/>
            </a:pPr>
            <a:r>
              <a:rPr lang="ru-RU" sz="1400" dirty="0"/>
              <a:t>п. 18: </a:t>
            </a:r>
            <a:r>
              <a:rPr lang="ru-RU" sz="1400" b="1" dirty="0"/>
              <a:t>Правила предотвращения развития и ликвидации нарушений нормального режима электрической части энергосистем и объектов электроэнергетики»</a:t>
            </a:r>
            <a:r>
              <a:rPr lang="ru-RU" sz="1400" dirty="0"/>
              <a:t> (утверждены приказом Минэнерго России от 12 июля 2018 г. № 548).</a:t>
            </a:r>
          </a:p>
          <a:p>
            <a:pPr marL="0" indent="0" algn="just">
              <a:buNone/>
            </a:pPr>
            <a:endParaRPr lang="ru-RU" sz="1400" dirty="0"/>
          </a:p>
          <a:p>
            <a:pPr marL="0" indent="0" algn="just">
              <a:buNone/>
            </a:pP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588104" y="824925"/>
            <a:ext cx="7234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«Правила </a:t>
            </a:r>
            <a:r>
              <a:rPr lang="ru-RU" sz="1600" b="1" dirty="0"/>
              <a:t>технической эксплуатации электроустановок потребителей электрической энергии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1328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8229600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dirty="0" smtClean="0"/>
              <a:t>п. 19: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разработки и применения графиков аварийного ограничения режима потребления электрической энергии (мощности) и использования противоаварийной </a:t>
            </a:r>
            <a:r>
              <a:rPr lang="ru-RU" sz="1400" b="1" dirty="0" smtClean="0"/>
              <a:t>автоматики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Минэнерго России от 6 июня 2013 г. № </a:t>
            </a:r>
            <a:r>
              <a:rPr lang="ru-RU" sz="1400" dirty="0" smtClean="0"/>
              <a:t>290).</a:t>
            </a:r>
          </a:p>
          <a:p>
            <a:pPr marL="0" indent="0" algn="just">
              <a:buNone/>
            </a:pPr>
            <a:r>
              <a:rPr lang="ru-RU" sz="1400" dirty="0" smtClean="0"/>
              <a:t>п. 19: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проведения противоаварийных тренировок в организациях электроэнергетики Российской </a:t>
            </a:r>
            <a:r>
              <a:rPr lang="ru-RU" sz="1400" b="1" dirty="0" smtClean="0"/>
              <a:t>Федерации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Минэнерго России от 26 января 2021 г. № </a:t>
            </a:r>
            <a:r>
              <a:rPr lang="ru-RU" sz="1400" dirty="0" smtClean="0"/>
              <a:t>27).</a:t>
            </a:r>
          </a:p>
          <a:p>
            <a:pPr marL="0" indent="0" algn="just">
              <a:buNone/>
            </a:pPr>
            <a:r>
              <a:rPr lang="ru-RU" sz="1400" dirty="0" smtClean="0"/>
              <a:t>п. 23.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организации технического обслуживания и ремонта объектов электроэнергетики</a:t>
            </a:r>
            <a:r>
              <a:rPr lang="ru-RU" sz="1400" b="1" dirty="0" smtClean="0"/>
              <a:t>»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Минэнерго России от 25 октября 2017 г. № </a:t>
            </a:r>
            <a:r>
              <a:rPr lang="ru-RU" sz="1400" dirty="0" smtClean="0"/>
              <a:t>1013).</a:t>
            </a:r>
          </a:p>
          <a:p>
            <a:pPr marL="0" indent="0" algn="just">
              <a:buNone/>
            </a:pPr>
            <a:r>
              <a:rPr lang="ru-RU" sz="1400" dirty="0" smtClean="0"/>
              <a:t>п. 23. </a:t>
            </a:r>
            <a:r>
              <a:rPr lang="ru-RU" sz="1400" b="1" dirty="0" smtClean="0"/>
              <a:t>Правила </a:t>
            </a:r>
            <a:r>
              <a:rPr lang="ru-RU" sz="1400" b="1" dirty="0"/>
              <a:t>технического обслуживания устройств и комплексов релейной защиты и </a:t>
            </a:r>
            <a:r>
              <a:rPr lang="ru-RU" sz="1400" b="1" dirty="0" smtClean="0"/>
              <a:t>автоматики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Минэнерго России от 13 июля 2020 г. № </a:t>
            </a:r>
            <a:r>
              <a:rPr lang="ru-RU" sz="1400" dirty="0" smtClean="0"/>
              <a:t>555).</a:t>
            </a:r>
          </a:p>
          <a:p>
            <a:pPr marL="0" indent="0" algn="just">
              <a:buNone/>
            </a:pPr>
            <a:r>
              <a:rPr lang="ru-RU" sz="1400" dirty="0" smtClean="0"/>
              <a:t>п. 25.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проведения технического освидетельствования оборудования, зданий и сооружений объектов </a:t>
            </a:r>
            <a:r>
              <a:rPr lang="ru-RU" sz="1400" b="1" dirty="0" smtClean="0"/>
              <a:t>электроэнергетики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Минэнерго России от 14 мая 2019 г. № </a:t>
            </a:r>
            <a:r>
              <a:rPr lang="ru-RU" sz="1400" dirty="0" smtClean="0"/>
              <a:t>465).</a:t>
            </a:r>
          </a:p>
          <a:p>
            <a:pPr marL="0" indent="0" algn="just">
              <a:buNone/>
            </a:pPr>
            <a:r>
              <a:rPr lang="ru-RU" sz="1400" dirty="0" err="1"/>
              <a:t>п</a:t>
            </a:r>
            <a:r>
              <a:rPr lang="ru-RU" sz="1400" dirty="0" err="1" smtClean="0"/>
              <a:t>.п</a:t>
            </a:r>
            <a:r>
              <a:rPr lang="ru-RU" sz="1400" dirty="0" smtClean="0"/>
              <a:t>. 39, 40 </a:t>
            </a:r>
            <a:r>
              <a:rPr lang="ru-RU" sz="1400" b="1" dirty="0" smtClean="0"/>
              <a:t>Правила </a:t>
            </a:r>
            <a:r>
              <a:rPr lang="ru-RU" sz="1400" b="1" dirty="0"/>
              <a:t>работы с персоналом в организациях электроэнергетики Российской </a:t>
            </a:r>
            <a:r>
              <a:rPr lang="ru-RU" sz="1400" b="1" dirty="0" smtClean="0"/>
              <a:t>Федерации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Минэнерго России от 22 сентября 2020 г. № </a:t>
            </a:r>
            <a:r>
              <a:rPr lang="ru-RU" sz="1400" dirty="0" smtClean="0"/>
              <a:t>796).</a:t>
            </a:r>
          </a:p>
          <a:p>
            <a:pPr marL="0" indent="0">
              <a:buNone/>
            </a:pPr>
            <a:r>
              <a:rPr lang="ru-RU" sz="1400" dirty="0" smtClean="0"/>
              <a:t>п. 46: </a:t>
            </a:r>
            <a:r>
              <a:rPr lang="ru-RU" sz="1400" b="1" dirty="0" smtClean="0"/>
              <a:t>Правила проведения </a:t>
            </a:r>
            <a:r>
              <a:rPr lang="ru-RU" sz="1400" b="1" dirty="0"/>
              <a:t>противоаварийных </a:t>
            </a:r>
            <a:r>
              <a:rPr lang="ru-RU" sz="1400" b="1" dirty="0" smtClean="0"/>
              <a:t>тренировок</a:t>
            </a:r>
            <a:r>
              <a:rPr lang="ru-RU" sz="1400" dirty="0" smtClean="0"/>
              <a:t> (утверждены приказом </a:t>
            </a:r>
            <a:r>
              <a:rPr lang="ru-RU" sz="1400" dirty="0"/>
              <a:t>Минэнерго </a:t>
            </a:r>
            <a:r>
              <a:rPr lang="ru-RU" sz="1400" dirty="0" smtClean="0"/>
              <a:t>России от </a:t>
            </a:r>
            <a:r>
              <a:rPr lang="ru-RU" sz="1400" dirty="0"/>
              <a:t>26 января 2021 года N </a:t>
            </a:r>
            <a:r>
              <a:rPr lang="ru-RU" sz="1400" dirty="0" smtClean="0"/>
              <a:t>27).</a:t>
            </a:r>
            <a:endParaRPr lang="ru-RU" sz="1400" dirty="0"/>
          </a:p>
          <a:p>
            <a:pPr marL="0" indent="0" algn="just">
              <a:buNone/>
            </a:pPr>
            <a:r>
              <a:rPr lang="ru-RU" sz="1400" dirty="0" smtClean="0"/>
              <a:t>п. 55: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по охране труда при выполнении электросварочных и газосварочных работ</a:t>
            </a:r>
            <a:r>
              <a:rPr lang="ru-RU" sz="1400" dirty="0"/>
              <a:t>, </a:t>
            </a:r>
            <a:r>
              <a:rPr lang="ru-RU" sz="1400" dirty="0" smtClean="0"/>
              <a:t>(утверждены </a:t>
            </a:r>
            <a:r>
              <a:rPr lang="ru-RU" sz="1400" dirty="0"/>
              <a:t>приказом Минтруда России от 11 декабря 2020 г. N </a:t>
            </a:r>
            <a:r>
              <a:rPr lang="ru-RU" sz="1400" dirty="0" smtClean="0"/>
              <a:t>884н).</a:t>
            </a:r>
          </a:p>
          <a:p>
            <a:pPr marL="0" indent="0" algn="just">
              <a:buNone/>
            </a:pPr>
            <a:r>
              <a:rPr lang="ru-RU" sz="1400" dirty="0" smtClean="0"/>
              <a:t>п. 62: </a:t>
            </a:r>
            <a:r>
              <a:rPr lang="ru-RU" sz="1400" b="1" dirty="0" smtClean="0"/>
              <a:t>Правила </a:t>
            </a:r>
            <a:r>
              <a:rPr lang="ru-RU" sz="1400" b="1" dirty="0"/>
              <a:t>безопасности процессов получения или применения </a:t>
            </a:r>
            <a:r>
              <a:rPr lang="ru-RU" sz="1400" b="1" dirty="0" smtClean="0"/>
              <a:t>металлов</a:t>
            </a:r>
            <a:r>
              <a:rPr lang="ru-RU" sz="1400" dirty="0" smtClean="0"/>
              <a:t> (утверждены </a:t>
            </a:r>
            <a:r>
              <a:rPr lang="ru-RU" sz="1400" dirty="0"/>
              <a:t>приказом Ростехнадзора от 9 декабря 2020 г. № </a:t>
            </a:r>
            <a:r>
              <a:rPr lang="ru-RU" sz="1400" dirty="0" smtClean="0"/>
              <a:t>512).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«Правила </a:t>
            </a:r>
            <a:r>
              <a:rPr lang="ru-RU" sz="1600" b="1" dirty="0"/>
              <a:t>технической эксплуатации электроустановок потребителей электрической энергии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5512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234525"/>
              </p:ext>
            </p:extLst>
          </p:nvPr>
        </p:nvGraphicFramePr>
        <p:xfrm>
          <a:off x="622102" y="1700809"/>
          <a:ext cx="8167469" cy="5029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120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1448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1.1.2. Правила распространяются на организации, независимо от форм собственности и организационно—правовых форм, индивидуальных предпринимателей, а также граждан — владельцев электроустановок напряжением выше 1000 В (далее — Потребители). Они включают в себя требования к Потребителям, эксплуатирующим действующие электроустановки напряжением до 220 кВ включительно.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Правила </a:t>
                      </a:r>
                      <a:r>
                        <a:rPr lang="ru-RU" sz="800" dirty="0">
                          <a:effectLst/>
                        </a:rPr>
                        <a:t>не распространяются на электроустановки электрических станций, блок—станций, предприятий электрических и тепловых сетей, эксплуатируемых в соответствии с правилами технической эксплуатации электрических станций и сетей.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1. Настоящие Правила технической эксплуатации электроустановок потребителей электрической энергии устанавливают требования к организации и осуществлению технической эксплуатации электроустановок потребителей электрической энергии (далее — электроустановки) и распространяются на потребителей электрической энергии — юридических лиц, индивидуальных предпринимателей и физических лиц, владеющих на праве собственности или ином законном основании электроустановками, за исключением потребителей — физических лиц, указанных в пункте 3 Правил (далее — потребитель).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Правила </a:t>
                      </a:r>
                      <a:r>
                        <a:rPr lang="ru-RU" sz="800" dirty="0">
                          <a:effectLst/>
                        </a:rPr>
                        <a:t>не распространяются на потребителей — физических лиц, владеющих на праве собственности или ином законном основании электроустановками напряжением ниже 1000 В и использующих данные электроустановки для удовлетворения личных или бытовых нужд.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389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1.1.5. Эксплуатация электрооборудования, в том числе бытовых электроприборов, подлежащих обязательной сертификации, допускается только при наличии сертификата соответствия на это электрооборудование и бытовые электроприборы.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Нет такого требования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2938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1.2.3. Для непосредственного выполнения обязанностей по организации эксплуатации электроустановок руководитель Потребителя (кроме граждан — владельцев электроустановок напряжением выше 1000 В) соответствующим документом назначает ответственного за электрохозяйство организации (далее — ответственный за электрохозяйство) и его заместителя.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У Потребителей, установленная мощность электроустановок которых не превышает 10 кВА, работник, замещающий ответственного за электрохозяйство, может не назначаться.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Ответственный за электрохозяйство и его заместитель назначаются из числа руководителей и специалистов Потребителя.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При наличии у Потребителя должности главного энергетика обязанности ответственного за электрохозяйство, как правило, возлагаются на него.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1.2.4. У Потребителей, не занимающихся производственной деятельностью, электрохозяйство которых включает в себя только вводное (вводно—распределительное) устройство, осветительные установки, переносное электрооборудование номинальным напряжением не выше 380 В, ответственный за электрохозяйство может не назначаться. В этом случае руководитель Потребителя ответственность за безопасную эксплуатацию электроустановок может возложить на себя по письменному согласованию с местным органом </a:t>
                      </a:r>
                      <a:r>
                        <a:rPr lang="ru-RU" sz="800" dirty="0" err="1">
                          <a:effectLst/>
                        </a:rPr>
                        <a:t>Госэнергонадзора</a:t>
                      </a:r>
                      <a:r>
                        <a:rPr lang="ru-RU" sz="800" dirty="0">
                          <a:effectLst/>
                        </a:rPr>
                        <a:t> путем оформления соответствующего заявления—обязательства (Приложение 1 к настоящим Правилам) без проверки знаний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8. абз.2. Для непосредственного выполнения обязанностей по организации эксплуатации электроустановок руководитель потребителя (за исключением индивидуальных предпринимателей и физических лиц) организационно—распорядительным документом назначает из числа административно—технического персонала потребителя лицо, на которое возложены обязанности по организации проведения всех видов работ в электроустановках потребителя (далее — ответственный за электрохозяйство), и его заместителя с соблюдением требований, предусмотренных пунктами 10 и 11 Правил.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Случаи</a:t>
                      </a:r>
                      <a:r>
                        <a:rPr lang="ru-RU" sz="800" dirty="0">
                          <a:effectLst/>
                        </a:rPr>
                        <a:t>, в которых осуществляется замещение ответственного за электрохозяйство для выполнения его обязанностей, должны определяться руководителем потребителя в организационно—распорядительном документе.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Лицо</a:t>
                      </a:r>
                      <a:r>
                        <a:rPr lang="ru-RU" sz="800" dirty="0">
                          <a:effectLst/>
                        </a:rPr>
                        <a:t>, замещающее ответственного за электрохозяйство, назначается руководителем потребителя на время отсутствия ответственного за электрохозяйство из числа административно—технического персонала.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В </a:t>
                      </a:r>
                      <a:r>
                        <a:rPr lang="ru-RU" sz="800" dirty="0">
                          <a:effectLst/>
                        </a:rPr>
                        <a:t>случае если потребитель, осуществляющий эксплуатацию электроустановки, является индивидуальным предпринимателем, обязанность по организации эксплуатации электроустановок, организации проведения всех видов работ в электроустановках возлагается непосредственно на такого индивидуального предпринимателя.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Для </a:t>
                      </a:r>
                      <a:r>
                        <a:rPr lang="ru-RU" sz="800" dirty="0">
                          <a:effectLst/>
                        </a:rPr>
                        <a:t>потребителей — физических лиц, осуществляющих эксплуатацию электроустановок напряжением выше 1000 В, обязанность по организации эксплуатации электроустановок, организации проведения всех видов работ в электроустановках возлагается на такое физическое лицо</a:t>
                      </a:r>
                      <a:r>
                        <a:rPr lang="ru-RU" sz="800" dirty="0" smtClean="0">
                          <a:effectLst/>
                        </a:rPr>
                        <a:t>.</a:t>
                      </a: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3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498727"/>
              </p:ext>
            </p:extLst>
          </p:nvPr>
        </p:nvGraphicFramePr>
        <p:xfrm>
          <a:off x="622102" y="1700808"/>
          <a:ext cx="8167469" cy="4575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1277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1037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Внутри п. 1.2.6. Ответственный за электрохозяйство обязан: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обеспечить проверку соответствия схем электроснабжения фактическим эксплуатационным с отметкой на них о проверке (не реже 1 раза в 2 года); пересмотр инструкций и схем (не реже 1 раза в 3 года); </a:t>
                      </a:r>
                      <a:r>
                        <a:rPr lang="ru-RU" sz="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контроль замеров показателей качества электрической энергии (не реже 1 раза в 2 года)</a:t>
                      </a: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; повышение квалификации электротехнического персонала (не реже 1 раза в 5 лет);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Внутри п.9. На ответственного за электрохозяйство должны быть возложены полномочия по: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и) </a:t>
                      </a:r>
                      <a:r>
                        <a:rPr lang="ru-RU" sz="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обеспечению не реже одного раза в 2 года контроля значений показателей качества электрической энергии</a:t>
                      </a: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обусловленных работой электроустановок, в том числе путем проведения замеров таких показателей;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Внутри п. 1.8.2.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каждого Потребителя для структурных подразделений должны быть составлены перечни технической документации, утвержденные техническим руководителем. Полный комплект инструкций должен храниться у ответственного за электрохозяйство цеха, участка и необходимый комплект — у соответствующего персонала на рабочем месте.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Перечни должны пересматриваться не реже 1 раза в 3 года.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перечень должны входить следующие документы: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списки работников: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—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имеющих право выполнения оперативных переключений, ведения оперативных переговоров, единоличного осмотра электроустановок и электротехнической части технологического оборудования;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—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имеющих право отдавать распоряжения, выдавать наряды;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—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которым даны права допускающего, ответственного руководителя работ, производителя работ, наблюдающего;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—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допущенных к проверке подземных сооружений на загазованность;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—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подлежащих проверке знаний на право производства специальных работ в электроустановках;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 Потребителем должны быть определены работники: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а) 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имеющие право выполнения переключений в электроустановках, ведения оперативных переговоров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б) 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имеющие право подачи и согласования диспетчерских и оперативных заявок на изменение технологического режима работы или эксплуатационного состояния ЛЭП, оборудования и устройств в составе электроустановок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в) имеющие право единоличного осмотра электроустановок;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г) имеющие право отдавать распоряжения, выдавать наряды-допуски, выдавать разрешения на подготовку рабочего места и допуск к производству работ в электроустановках, выполнять обязанности допускающего, ответственного руководителя работ, производителя работ, наблюдающего в соответствии с Правилами по охране труда при эксплуатации электроустановок, утвержденными приказом Минтруда России от 15 декабря 2020 г. № 903н;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д) допущенные к проверке подземных сооружений на загазованность (при наличии у потребителя таких сооружений);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е) имеющие право производства специальных работ в электроустановках (при определенной потребителем необходимости выполнения таких работ).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 </a:t>
                      </a:r>
                      <a:r>
                        <a:rPr lang="ru-RU" sz="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Потребитель 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должен ежегодно до 1 января предоставлять списки работников, указанных в подпунктах «а» и «б» пункта 12 Правил, а также информацию об ответственном за электрохозяйство и его заместителях (при наличии) в обслуживающую его сетевую (</a:t>
                      </a:r>
                      <a:r>
                        <a:rPr lang="ru-RU" sz="8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энергоснабжающую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организацию и не позднее чем за 1 рабочий день до ввода в действие изменений в указанных списках или информации (до допуска работников к самостоятельной работе) уведомлять сетевую (</a:t>
                      </a:r>
                      <a:r>
                        <a:rPr lang="ru-RU" sz="800" b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энергоснабжающую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организацию о таких изменениях.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47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1633"/>
              </p:ext>
            </p:extLst>
          </p:nvPr>
        </p:nvGraphicFramePr>
        <p:xfrm>
          <a:off x="622102" y="1700809"/>
          <a:ext cx="8167469" cy="4987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100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№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2178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Ранее таких требований не было, как не было и термина «графики аварийного ограничения режима потребления».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19. В случае если </a:t>
                      </a:r>
                      <a:r>
                        <a:rPr lang="ru-RU" sz="9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энергопринимающие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установки потребителя включены в графики аварийного ограничения режима потребления электрической энергии (мощности) (далее — графики аварийного ограничения), потребителем должна быть обеспечена готовность к введению таких графиков и своевременное выполнение мероприятий по вводу графиков аварийного ограничения в действие в соответствии с Правилами разработки и применения графиков аварийного ограничения режима потребления электрической энергии (мощности) и использования противоаварийной автоматики, утвержденными приказом Минэнерго России от 6 июня 2013 г. № 290.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Потребители 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должны участвовать в проводимых сетевой организацией специализированных противоаварийных тренировках по отработке действий оперативного персонала при вводе графиков аварийного ограничения в соответствии с пунктами 18, 24 и главами V </a:t>
                      </a:r>
                      <a:r>
                        <a:rPr lang="ru-RU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—</a:t>
                      </a: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VII Правил проведения противоаварийных тренировок в организациях электроэнергетики Российской Федерации, утвержденных приказом Минэнерго России от 26 января 2021 г. № 27.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8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Ранее таких требований в ПТЭЭП указано не было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21. При получении от сетевой организации требования о проведении контрольных, внеочередных или иных замеров в соответствии с пунктом 135 Основных положений функционирования розничных рынков электрической энергии, утвержденных постановлением Правительства Российской Федерации от 4 мая 2012 г. № 442, потребитель должен обеспечить проведение этих замеров на принадлежащих ему объектах электроэнергетики и энергопринимающих установках.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7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1.6.3. На все виды ремонтов основного оборудования электроустановок должны быть составлены ответственным за электрохозяйство годовые планы (графики), утверждаемые техническим руководителем Потребителя.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все виды ремонтов основного оборудования электроустановок, </a:t>
                      </a: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которое не распространяется действие Правил организации технического обслуживания и ремонта объектов электроэнергетики,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должны быть составлены и утверждены уполномоченным должностным лицом потребителя (его филиала) годовые планы (графики) ремонта.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9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719505"/>
              </p:ext>
            </p:extLst>
          </p:nvPr>
        </p:nvGraphicFramePr>
        <p:xfrm>
          <a:off x="622102" y="1700808"/>
          <a:ext cx="8167469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137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1115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Абзац первый п. 1.6.7. По истечении установленного нормативно—технической документацией срока службы все технологические системы и электрооборудование должны подвергаться техническому освидетельствованию комиссией, возглавляемой техническим руководителем Потребителя, с целью оценки состояния, установления сроков дальнейшей работы и условий эксплуатации.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 Потребитель должен организовать и проводить техническое освидетельствование электроустановок и входящего в их состав оборудования в соответствии с Правилами проведения технического освидетельствования оборудования, зданий и сооружений объектов электроэнергетики, утвержденными приказом Минэнерго России от 14 мая 2019 г. № 465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3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Абзац 2 п.1.6.7. Результаты работы комиссии должны отражаться в акте и технических паспортах технологических систем и электрооборудования с обязательным указанием срока последующего освидетельствования.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Техническое освидетельствование может также производиться специализированными организациями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 Результаты технического освидетельствования оформляются актом технического освидетельствования, в котором должно указываться решение комиссии о возможности дальнейшей эксплуатации объекта технического освидетельствования, необходимости проведения соответствующих технических мероприятий, а также сроке проведения следующего технического освидетельствования. Рекомендуемый образец акта технического освидетельствования приведен в приложении № 3 к Правилам. Акт технического освидетельствования подписывается членами комиссии и утверждается председателем комиссии.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акту технического освидетельствования прилагается отчетный документ о проведении мероприятий по техническому освидетельствованию и план технических мероприятий по обеспечению дальнейшей безопасной эксплуатации объекта технического освидетельствования.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17. Результаты технического освидетельствования должны быть внесены в технический паспорт объекта (при его наличии) технического освидетельствования и храниться до момента его вывода из эксплуатации с целью ликвидации.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87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731964"/>
              </p:ext>
            </p:extLst>
          </p:nvPr>
        </p:nvGraphicFramePr>
        <p:xfrm>
          <a:off x="611561" y="1553721"/>
          <a:ext cx="8167469" cy="4897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99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2946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1.3.3. Перед приемкой в эксплуатацию электроустановок должны быть проведены: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период строительства и монтажа </a:t>
                      </a:r>
                      <a:r>
                        <a:rPr lang="ru-RU" sz="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энергообъекта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— промежуточные приемки узлов оборудования и сооружений, в том числе скрытых работ;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приемосдаточные испытания оборудования и пусконаладочные испытания отдельных систем электроустановок;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комплексное опробование оборудования.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1.3.4. Приемосдаточные испытания оборудования и пусконаладочные испытания отдельных систем должны проводиться по проектным схемам подрядчиком (генподрядчиком) с привлечением персонала заказчика после окончания всех строительных и монтажных работ по сдаваемой электроустановке, а комплексное опробование должно быть проведено заказчиком.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 При вводе в работу (первичном включении в сеть) нового основного оборудования и ЛЭП (на вводимых в эксплуатацию вновь построенных, реконструированных (модернизированных, технически перевооружаемых электроустановках), а также нового оборудования на действующих электроустановках, в том числе после его замены, потребителем должны быть выполнены следующие мероприятия: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Приемо-сдаточные испытания оборудования и пусконаладочные испытания отдельных систем электроустановок;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комплексное опробование ЛЭП и основного оборудования;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иные мероприятия по вводу ЛЭП и оборудования в работу в составе энергосистемы, 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предусмотренные пунктами </a:t>
                      </a:r>
                      <a:r>
                        <a:rPr lang="ru-RU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192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ru-RU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195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Правил технологического функционирования электроэнергетических систем и правилами ввода объектов электроэнергетики, их оборудования и устройств в работу в составе энергосистемы, утверждаемыми Минэнерго России в соответствии с </a:t>
                      </a:r>
                      <a:r>
                        <a:rPr lang="ru-RU" sz="8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подпунктом «г»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пункта 2 постановления Правительства Российской Федерации от 13 августа 2018 г. № 937.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Приемо-сдаточные 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испытания оборудования и пусконаладочные испытания отдельных систем должны проводиться по проектным схемам после окончания на этом оборудовании монтажных и строительных работ.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проведения пусконаладочных работ и опробования электрооборудования допускается включение электроустановок по проектной схеме на основании временного разрешения, выданного органом федерального государственного энергетического надзора.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 комплексном опробовании оборудования должна быть: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проверена работоспособность оборудования и технологических схем, безопасность их эксплуатации;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проведена проверка и настройка всех систем контроля и управления, устройств защиты и блокировок, устройств сигнализации и контрольно-измерительных приборов.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Комплексное опробование считается успешно проведенным при условии нормальной и непрерывной работы основного и вспомогательного оборудования в течение 72 часов, а ЛЭП — в течение 24 часов</a:t>
                      </a:r>
                      <a:r>
                        <a:rPr lang="ru-RU" sz="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1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1.4.1. Эксплуатацию электроустановок должен осуществлять подготовленный электротехнический персонал.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Электротехнический персонал предприятий подразделяется на: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административно-технический;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оперативный;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ремонтный;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оперативно-ремонтный.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 Эксплуатацию электроустановок должен осуществлять электротехнический и </a:t>
                      </a:r>
                      <a:r>
                        <a:rPr lang="ru-RU" sz="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электротехнологический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персонал, который подразделяется на следующие категории: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административно-технический персонал;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оперативный персонал;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оперативно-ремонтный персонал;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ремонтный персонал;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вспомогательный персонал.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01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87641"/>
              </p:ext>
            </p:extLst>
          </p:nvPr>
        </p:nvGraphicFramePr>
        <p:xfrm>
          <a:off x="611561" y="1553721"/>
          <a:ext cx="8167469" cy="4296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99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2946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Внутри п.1.4.3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Руководителю Потребителя, главному инженеру, техническому директору присвоение группы по электробезопасности не требуется. Однако, если указанные работники ранее имели группу по электробезопасности и хотят ее подтвердить (повысить) или получить впервые, то проверка знаний проводится в обычном порядке как для электротехнического персонала.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41. Права и обязанности руководителя потребителя — юридического лица по вопросам организации и проведения работы с персоналом могут быть переданы им в полном объеме или частично одному или нескольким иным должностным лицам потребителя (его филиала, представительства) из числа административно-технического персонала.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Обязанности должностных лиц потребителя по проведению работы с персоналом должны быть установлены организационно—распорядительным документом потребителя и указаны в должностных инструкциях и положениях о подразделениях (службах).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1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1.4.7. Работники, принимаемые для выполнения работ в электроустановках, должны иметь профессиональную подготовку, соответствующую характеру работы. При отсутствии профессиональной подготовки такие работники должны быть обучены (до допуска к самостоятельной работе) в специализированных центрах подготовки персонала (учебных комбинатах, учебно-тренировочных центрах и т.п.).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42. Работники, принимаемые для выполнения работ в электроустановках, должны иметь профессиональную подготовку и квалификацию, соответствующую характеру работы и выполняемым должностным обязанностям (трудовым функциям).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31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4" y="397340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132856"/>
            <a:ext cx="6120680" cy="403244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/>
              <a:t>С 1 сентября 2022 г. вступили в силу актуализированные «Правила по охране труда при эксплуатации электроустановок», утвержденные приказом Министерства труда и социальной защиты Российской Федерации от 29.04.2022 № 279н «О внесении изменений в Правила по охране труда при эксплуатации электроустановок</a:t>
            </a:r>
            <a:r>
              <a:rPr lang="ru-RU" sz="1800" dirty="0" smtClean="0"/>
              <a:t>», </a:t>
            </a:r>
            <a:r>
              <a:rPr lang="ru-RU" sz="1800" dirty="0"/>
              <a:t>утвержденные приказом Министерства труда и социальной защиты Российской Федерации от 15 декабря 2020 г. № 903н</a:t>
            </a:r>
            <a:r>
              <a:rPr lang="ru-RU" sz="1800" dirty="0" smtClean="0"/>
              <a:t>».</a:t>
            </a:r>
            <a:endParaRPr lang="ru-RU" sz="1800" dirty="0"/>
          </a:p>
          <a:p>
            <a:pPr marL="0" indent="0" algn="just">
              <a:buNone/>
            </a:pPr>
            <a:r>
              <a:rPr lang="ru-RU" sz="1800" dirty="0"/>
              <a:t>Приказ внес ряд существенных изменений и </a:t>
            </a:r>
            <a:r>
              <a:rPr lang="ru-RU" sz="1800" dirty="0" smtClean="0"/>
              <a:t>уточнений в </a:t>
            </a:r>
            <a:r>
              <a:rPr lang="ru-RU" sz="1800" dirty="0"/>
              <a:t>соответствии с современным уровнем развития </a:t>
            </a:r>
            <a:r>
              <a:rPr lang="ru-RU" sz="1800" dirty="0" smtClean="0"/>
              <a:t>технологий в </a:t>
            </a:r>
            <a:r>
              <a:rPr lang="ru-RU" sz="1800" dirty="0"/>
              <a:t>электроэнергетике, а также в целях актуализации </a:t>
            </a:r>
            <a:r>
              <a:rPr lang="ru-RU" sz="1800" dirty="0" smtClean="0"/>
              <a:t> требований </a:t>
            </a:r>
            <a:r>
              <a:rPr lang="ru-RU" sz="1800" dirty="0"/>
              <a:t>охраны труда. </a:t>
            </a:r>
            <a:endParaRPr lang="ru-RU" sz="1800" dirty="0" smtClean="0"/>
          </a:p>
          <a:p>
            <a:pPr marL="0" indent="0" algn="just">
              <a:buNone/>
            </a:pPr>
            <a:endParaRPr lang="ru-RU" sz="1800" dirty="0"/>
          </a:p>
          <a:p>
            <a:pPr algn="just"/>
            <a:endParaRPr lang="ru-RU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1557904" y="1268760"/>
            <a:ext cx="7234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«Правила по охране труда при эксплуатации электроустановок</a:t>
            </a:r>
            <a:r>
              <a:rPr lang="ru-RU" sz="2000" b="1" dirty="0" smtClean="0"/>
              <a:t>»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641" y="2204864"/>
            <a:ext cx="2139219" cy="342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2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081745"/>
              </p:ext>
            </p:extLst>
          </p:nvPr>
        </p:nvGraphicFramePr>
        <p:xfrm>
          <a:off x="611561" y="1553721"/>
          <a:ext cx="8167469" cy="4125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67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3896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1.4.23. Внеочередная проверка знаний проводится независимо от срока проведения предыдущей проверки: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введении в действие у Потребителя новых или переработанных норм и правил;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установке нового оборудования, реконструкции или изменении главных электрических и технологических схем </a:t>
                      </a:r>
                      <a:r>
                        <a:rPr lang="ru-RU" sz="8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(необходимость внеочередной проверки в этом случае определяет технический руководитель);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назначении или переводе на другую работу, если новые обязанности требуют дополнительных знаний норм и правил;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нарушении работниками требований нормативных актов по охране труда;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требованию органов государственного надзора;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заключению комиссий, расследовавших несчастные случаи с людьми или нарушения в работе энергетического объекта;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повышении знаний на более высокую группу;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проверке знаний после получения неудовлетворительной оценки;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перерыве в работе в данной должности более 6 месяцев.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75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Согласно Правилам работы с персоналом в организациях электроэнергетики от 22 сентября 2020 года № 796 в пункте 47 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внеочередная проверка знаний должна проводиться независимо от срока проведения предыдущей проверки знаний в следующих случаях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решению руководителя или иного уполномоченного должностного лица организации (ее филиала, представительства) — при вступлении в силу (введении в действие) новых отраслевых актов в сфере электроэнергетики (для работников, указанных в абзаце втором </a:t>
                      </a:r>
                      <a:r>
                        <a:rPr lang="ru-RU" sz="80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пункта 40 Правил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— также в сфере теплоснабжения), знание которых обязательно по должности. В указанном случае осуществляется проверка знаний в отношении новых требований указанных отраслевых актов;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переводе работника на новую должность (для рабочих — на новое рабочее место), в другой филиал (представительство), структурное подразделение в пределах одной организации, если должностные обязанности (трудовые функции) работника по новой должности (рабочему месту) требуют дополнительных знаний отраслевых актов и инструктивно—технических документов;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вводе в эксплуатацию нового оборудования и изменениях технологических процессов, требующих дополнительных знаний работников. В указанном случае осуществляется проверка знаний требований, связанных с такими изменениями;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решению руководителя или иного уполномоченного должностного лица организации (ее филиала, представительства) при установлении фактов нарушений работниками требований к обслуживанию и эксплуатации оборудования, требований охраны труда и пожарной безопасности;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если необходимость проведения внеочередной проверки знаний указана в качестве противоаварийного мероприятия в акте расследования причин аварии в электроэнергетике или предусмотрена актом расследования несчастного случая на производстве, произошедшего с работниками организации или на принадлежащих организации объектах электроэнергетики;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основании предписания, выданного уполномоченным федеральным органом исполнительной власти по результатам осуществления в отношении организации федерального государственного энергетического надзора;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перерыве в работе по данной должности (рабочему месту) более 6 месяцев.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17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784466"/>
              </p:ext>
            </p:extLst>
          </p:nvPr>
        </p:nvGraphicFramePr>
        <p:xfrm>
          <a:off x="611561" y="1553721"/>
          <a:ext cx="8167469" cy="4255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99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1824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3.1.11. Переносная (передвижная) электросварочная установка должна располагаться на таком расстоянии от коммутационного аппарата, чтобы длина соединяющего их гибкого кабеля была не более 15 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Данное требование не относится к питанию установок по троллейной системе и к тем случаям, когда иная длина предусмотрена конструкцией в соответствии с техническими условиями на установку. Передвижные электросварочные установки на время их передвижения необходимо отсоединять от сети.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54. Переносная (передвижная) электросварочная установка должна располагаться на таком расстоянии от коммутационного аппарата, чтобы длина соединяющего их гибкого кабеля была не более 15 м, </a:t>
                      </a: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если иное расстояние не установлено организацией-изготовителем оборудования.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Указанное требование не относится к питанию электросварочных установок по троллейной системе и к тем случаям, когда иная длина предусмотрена конструкцией в соответствии с техническими условиями </a:t>
                      </a: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организации-изготовителя</a:t>
                      </a: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электросварочную установку. Передвижные электросварочные установки на время их передвижения должны отсоединяться от сети.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1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3.1.12. Все электросварочные установки с источниками переменного и постоянного тока, предназначенные для сварки в особо опасных условиях (внутри металлических емкостей, колодцах, туннелях, на понтонах, в котлах, отсеках судов и т.д.) или для работы в помещениях с повышенной опасностью, должны быть оснащены устройствами автоматического отключения напряжения холостого хода при разрыве сварочной цепи или его ограничения до безопасного в данных условиях значения. Устройства должны иметь техническую документацию, утвержденную в установленном порядке, а их параметры соответствовать требованиям государственных стандартов на электросварочные устройства.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55. Все электросварочные установки с источниками переменного и постоянного тока, предназначенные для сварки в особо опасных условиях, определяемых в соответствии с пунктом 48 Правил по охране труда при выполнении электросварочных и газосварочных работу, утвержденных приказом Минтруда России от 11 декабря 2020 г. № 884н, должны быть оснащены устройствами автоматического отключения напряжения холостого хода при разрыве сварочной цепи или его ограничения до безопасного в таких условиях значения. У потребителей в отношении указанных в настоящем пункте Правил электросварочных установок должны быть в наличии технические паспорта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производственные инструкции по эксплуатации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27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143391"/>
              </p:ext>
            </p:extLst>
          </p:nvPr>
        </p:nvGraphicFramePr>
        <p:xfrm>
          <a:off x="611561" y="1553721"/>
          <a:ext cx="8167469" cy="3699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99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1824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3.2.6. Качество охлаждающей воды должно систематически контролироваться в соответствии с требованиями инструкций по эксплуатации оборудования.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65. Контроль качества охлаждающей воды должен осуществляться </a:t>
                      </a: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соответствии с требованиями производственных инструкций, утвержденных потребителем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 соблюдением установленной ими периодичности контроля.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1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3.2.15. Контроль качества масла в трансформаторе и масляных выключателях, испытание масла на электрическую прочность, проверка контактов в переключателях, трансформаторах и масляных выключателях производится в сроки, установленные ответственным за электрохозяйство Потребителя, но не реже, чем это предусмотрено настоящими Правилами для общих электроустановок.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74. Контроль качества масла в трансформаторе и масляных выключателях, испытание масла на электрическую прочность, проверка контактов в переключателях, трансформаторах и масляных выключателях должны проводиться персоналом потребителя в сроки, установленные организационно—распорядительными документами ответственного за электрохозяйство и (или) производственными инструкциями, утвержденными потребителем, но не реже,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чем это предусмотрено для такого вида оборудования и электроустановок Правилами технической эксплуатации электрических станций и сетей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7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113956"/>
              </p:ext>
            </p:extLst>
          </p:nvPr>
        </p:nvGraphicFramePr>
        <p:xfrm>
          <a:off x="611561" y="1553721"/>
          <a:ext cx="8167469" cy="4717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25"/>
                <a:gridCol w="3803376"/>
                <a:gridCol w="4083468"/>
              </a:tblGrid>
              <a:tr h="99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ПТЭЭП от 13 января 2003 г. № 6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700">
                          <a:effectLst/>
                        </a:rPr>
                        <a:t>ПТЭЭП от 12 августа 2022 г. № 811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232" marR="31232" marT="0" marB="0"/>
                </a:tc>
              </a:tr>
              <a:tr h="1824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3.2.21. Электронно-лучевые установки должны быть оборудованы следующими блокировками: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электрической, отключающей масляные выключатели при открывании дверок, ограждений блоков и помещения электрооборудования (замки электрической блокировки);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механической блокировкой приводов разъединителей, допускающей открывание дверок камер масляного выключателя, а также разъединителей выпрямителя и блока накала только при отключенном положении разъединителей.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80. </a:t>
                      </a: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Плазменно-дуговые</a:t>
                      </a: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электронно-лучевые установки должны быть оборудованы следующими блокировками: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электрической, отключающей масляные выключатели при открывании дверок, ограждений блоков и помещения электрооборудования (замки электрической блокировки);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75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механической блокировкой приводов разъединителей, допускающей открывание дверок камер масляного выключателя, а также разъединителей выпрямителя и блока накала при отключенном положении разъединителей.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1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3.2.39. К установкам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ультразвуковой и радиочастотной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относятся электроустановки, используемые для термообработки материалов (металлов — при индукционном нагреве, непроводящих материалов — в электрическом поле конденсаторов) и ультразвуковой их обработки.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93. К установкам высокой частоты относятся электроустановки, используемые для термообработки материалов (металлов — при индукционном нагреве, непроводящих материалов — в электрическом поле конденсаторов) и их ультразвуковой обработки.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139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 b="1" kern="1200" dirty="0">
                        <a:solidFill>
                          <a:schemeClr val="lt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Ранее не было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 При эксплуатации электродных котлов должно быть обеспечено 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постоянное дежурство обслуживающего его персонала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Работа электродных котлов без постоянного дежурства персонала допускается при наличии устройств автоматического и (или) дистанционного управления, обеспечивающих ведение нормального режима работы электродных котлов автоматически или с пульта управления и возможность остановки электродных котлов с пульта управления, а также при наличии защиты, обеспечивающей остановку котла при нарушении режимов работы с подачей сигнала на пульт управления.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49184" y="79949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Сравнительный анализ «Правил технической эксплуатации электроустановок потребителей электрической энергии»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35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484784"/>
            <a:ext cx="8229600" cy="4741987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 smtClean="0"/>
              <a:t>Доклад и презентация </a:t>
            </a:r>
            <a:r>
              <a:rPr lang="ru-RU" sz="1800" dirty="0"/>
              <a:t>размещены на официальном сайте Управления в разделе </a:t>
            </a:r>
            <a:r>
              <a:rPr lang="ru-RU" sz="1800" dirty="0" smtClean="0"/>
              <a:t>«Публичные обсуждения» </a:t>
            </a:r>
          </a:p>
          <a:p>
            <a:pPr marL="0" indent="0" algn="ctr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7879438" cy="400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9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9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588" y="502024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556792"/>
            <a:ext cx="8064896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/>
              <a:t>Приказом  было уточнено:</a:t>
            </a:r>
            <a:endParaRPr lang="ru-RU" sz="1400" dirty="0"/>
          </a:p>
          <a:p>
            <a:pPr marL="0" indent="0" algn="just">
              <a:buNone/>
            </a:pPr>
            <a:r>
              <a:rPr lang="ru-RU" sz="1400" b="1" dirty="0"/>
              <a:t>- </a:t>
            </a:r>
            <a:r>
              <a:rPr lang="ru-RU" sz="1400" dirty="0"/>
              <a:t>какой персонал относится к электротехническому и </a:t>
            </a:r>
            <a:r>
              <a:rPr lang="ru-RU" sz="1400" dirty="0" err="1"/>
              <a:t>электротехнологическому</a:t>
            </a:r>
            <a:r>
              <a:rPr lang="ru-RU" sz="1400" dirty="0"/>
              <a:t> персоналу, </a:t>
            </a:r>
          </a:p>
          <a:p>
            <a:pPr marL="0" indent="0" algn="just">
              <a:buNone/>
            </a:pPr>
            <a:r>
              <a:rPr lang="ru-RU" sz="1400" dirty="0"/>
              <a:t>- уточнена процедура присвоения групп по электробезопасности, уточнен перечень специальных работ в электроустановках, </a:t>
            </a:r>
          </a:p>
          <a:p>
            <a:pPr marL="0" indent="0" algn="just">
              <a:buNone/>
            </a:pPr>
            <a:r>
              <a:rPr lang="ru-RU" sz="1400" dirty="0"/>
              <a:t>- уточнена процедура выдачи удостоверения по электробезопасности, </a:t>
            </a:r>
          </a:p>
          <a:p>
            <a:pPr marL="0" indent="0" algn="just">
              <a:buNone/>
            </a:pPr>
            <a:r>
              <a:rPr lang="ru-RU" sz="1400" dirty="0"/>
              <a:t>- произведен ряд уточнений технических формулировок, введено требование о том, что указания о согласовании работ разрешается передавать по телефону, радио или с нарочным, </a:t>
            </a:r>
          </a:p>
          <a:p>
            <a:pPr marL="0" indent="0" algn="just">
              <a:buNone/>
            </a:pPr>
            <a:r>
              <a:rPr lang="ru-RU" sz="1400" dirty="0"/>
              <a:t>- уточняется порядок применения распоряжений, оформления нарядов-допусков, </a:t>
            </a:r>
          </a:p>
          <a:p>
            <a:pPr marL="0" indent="0" algn="just">
              <a:buNone/>
            </a:pPr>
            <a:r>
              <a:rPr lang="ru-RU" sz="1400" dirty="0"/>
              <a:t>- уточнен порядок оформления разрешения по наряду-допуску, </a:t>
            </a:r>
          </a:p>
          <a:p>
            <a:pPr marL="0" indent="0" algn="just">
              <a:buNone/>
            </a:pPr>
            <a:r>
              <a:rPr lang="ru-RU" sz="1400" dirty="0"/>
              <a:t>- уточнены полномочия одного работника, имеющего группу IV по электробезопасности и право быть производителем работ, по выполнению работ единолично по распоряжению в электроустановках напряжением до и выше 1000, </a:t>
            </a:r>
          </a:p>
          <a:p>
            <a:pPr marL="0" indent="0" algn="just">
              <a:buNone/>
            </a:pPr>
            <a:r>
              <a:rPr lang="ru-RU" sz="1400" dirty="0"/>
              <a:t>- уточнен перечень работы, которые разрешается проводить двум работникам, производителю работ с группой IV по электробезопасности, члену бригады с группой не ниже III по электробезопасности, </a:t>
            </a:r>
          </a:p>
          <a:p>
            <a:pPr marL="0" indent="0" algn="just">
              <a:buNone/>
            </a:pPr>
            <a:r>
              <a:rPr lang="ru-RU" sz="1400" dirty="0"/>
              <a:t>- уменьшен перечень полномочий наблюдающего, </a:t>
            </a:r>
          </a:p>
          <a:p>
            <a:pPr marL="0" indent="0" algn="just">
              <a:buNone/>
            </a:pPr>
            <a:r>
              <a:rPr lang="ru-RU" sz="1400" dirty="0"/>
              <a:t>- уточнен порядок работ, связанных с подъемом на все виды опор и применением средств защиты от падения с высоты, </a:t>
            </a:r>
          </a:p>
          <a:p>
            <a:pPr marL="0" indent="0" algn="just">
              <a:buNone/>
            </a:pPr>
            <a:r>
              <a:rPr lang="ru-RU" sz="1400" dirty="0"/>
              <a:t>- уточнен порядок предоставления прав оперативного и оперативно-ремонтного персонала для командированного персонала. 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«Правила по охране труда при эксплуатации электроустановок</a:t>
            </a:r>
            <a:r>
              <a:rPr lang="ru-RU" b="1" dirty="0" smtClean="0"/>
              <a:t>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3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588" y="502024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556792"/>
            <a:ext cx="8064896" cy="4752528"/>
          </a:xfrm>
        </p:spPr>
        <p:txBody>
          <a:bodyPr/>
          <a:lstStyle/>
          <a:p>
            <a:pPr marL="0" indent="0">
              <a:buNone/>
            </a:pPr>
            <a:r>
              <a:rPr lang="ru-RU" sz="1400" b="1" dirty="0" smtClean="0"/>
              <a:t>Краткий </a:t>
            </a:r>
            <a:r>
              <a:rPr lang="ru-RU" sz="1400" b="1" dirty="0"/>
              <a:t>обзор основных изменений:</a:t>
            </a:r>
          </a:p>
          <a:p>
            <a:pPr marL="0" indent="0" algn="just">
              <a:buNone/>
            </a:pPr>
            <a:r>
              <a:rPr lang="ru-RU" sz="1400" dirty="0"/>
              <a:t>- группа по электробезопасности (за исключением I группы по электробезопасности, присвоение которой осуществляется в соответствии с пунктом 2.3 Правил) присваивается по результатам проверки знаний в объеме, определенном в соответствии с приложением № 1 к Правилам и Правилами работы с персоналом в организациях электроэнергетики</a:t>
            </a:r>
            <a:r>
              <a:rPr lang="ru-RU" sz="1400" dirty="0" smtClean="0"/>
              <a:t>.</a:t>
            </a:r>
            <a:r>
              <a:rPr lang="ru-RU" sz="1400" dirty="0"/>
              <a:t> </a:t>
            </a:r>
          </a:p>
          <a:p>
            <a:pPr marL="0" indent="0" algn="just">
              <a:buNone/>
            </a:pPr>
            <a:r>
              <a:rPr lang="ru-RU" sz="1400" dirty="0"/>
              <a:t>- к специальным работам в электроустановках не относятся работы в устройствах управления, сигнализации, автоматики, защиты и измерений, связанных между собой вторичными </a:t>
            </a:r>
            <a:r>
              <a:rPr lang="ru-RU" sz="1400" dirty="0" smtClean="0"/>
              <a:t>цепями, </a:t>
            </a:r>
            <a:r>
              <a:rPr lang="ru-RU" sz="1400" dirty="0"/>
              <a:t>приборах учета электроэнергии, средствах диспетчерского и технологического управления, автоматизированных систем диспетчерского управления. </a:t>
            </a:r>
          </a:p>
          <a:p>
            <a:pPr marL="0" indent="0" algn="just">
              <a:buNone/>
            </a:pPr>
            <a:r>
              <a:rPr lang="ru-RU" sz="1400" dirty="0"/>
              <a:t>- изменено наименование заголовка главы III «Охрана труда при осмотрах, оперативном обслуживании и технологическом управлении электроустановок» (введено упоминание об охране труда при технологическом управлении электроустановками). </a:t>
            </a:r>
          </a:p>
          <a:p>
            <a:pPr marL="0" indent="0" algn="just">
              <a:buNone/>
            </a:pPr>
            <a:r>
              <a:rPr lang="ru-RU" sz="1400" dirty="0"/>
              <a:t>-  в формулировку "распределительные устройства, РУ" стали входить вторичные системы и устройства связи (ранее указывались - устройства защиты, автоматики и измерительные приборы). </a:t>
            </a:r>
          </a:p>
          <a:p>
            <a:pPr marL="0" indent="0" algn="just">
              <a:buNone/>
            </a:pPr>
            <a:r>
              <a:rPr lang="ru-RU" sz="1400" dirty="0" smtClean="0"/>
              <a:t>- указания </a:t>
            </a:r>
            <a:r>
              <a:rPr lang="ru-RU" sz="1400" dirty="0"/>
              <a:t>о согласовании работ разрешается передавать по телефону, радио или с нарочным допускающему или ответственному руководителю работ, или производителю работ, который в наряде-допуске заверяет своей подписью согласование и указывает фамилию и инициалы работника, давшего указание о согласовании. </a:t>
            </a: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- </a:t>
            </a:r>
            <a:r>
              <a:rPr lang="ru-RU" sz="1400" dirty="0"/>
              <a:t>исключено требование о том, что разрешение на продление наряда-допуска передается по телефону, радио или с нарочным наблюдающему (в случае если ответственный руководитель работ и производитель работ не назначаются). 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«Правила по охране труда при эксплуатации электроустановок</a:t>
            </a:r>
            <a:r>
              <a:rPr lang="ru-RU" b="1" dirty="0" smtClean="0"/>
              <a:t>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588" y="502024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556792"/>
            <a:ext cx="8064896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dirty="0"/>
              <a:t>- разрешение оформляется до начала подготовки рабочего места по наряду-допуску записью "Разрешаю" на лицевой стороне наряда-допуска с подписью работника из числа оперативного персонала, обслуживающего РУ. </a:t>
            </a:r>
          </a:p>
          <a:p>
            <a:pPr marL="0" indent="0" algn="just">
              <a:buNone/>
            </a:pPr>
            <a:r>
              <a:rPr lang="ru-RU" sz="1400" dirty="0"/>
              <a:t>- формулировка "наблюдение" заменено на "надзор" в отношении электроустановок. </a:t>
            </a:r>
          </a:p>
          <a:p>
            <a:pPr marL="0" indent="0" algn="just">
              <a:buNone/>
            </a:pPr>
            <a:r>
              <a:rPr lang="ru-RU" sz="1400" dirty="0"/>
              <a:t>- одному работнику, имеющему группу IV по электробезопасности и право быть производителем работ, разрешается выполнять единолично по распоряжению в электроустановках напряжением до и выше 1000 в следующие работы с применением переносного компьютера: </a:t>
            </a:r>
          </a:p>
          <a:p>
            <a:r>
              <a:rPr lang="ru-RU" sz="1400" dirty="0" smtClean="0"/>
              <a:t> скачивание различных файлов, осциллограмм и логов из терминалов релейной защиты и автоматики, 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параметрирование</a:t>
            </a:r>
            <a:r>
              <a:rPr lang="ru-RU" sz="1400" dirty="0" smtClean="0"/>
              <a:t> коммутаторов, терминалов релейной защиты и автоматики; </a:t>
            </a:r>
          </a:p>
          <a:p>
            <a:pPr marL="0" indent="0" algn="just">
              <a:buNone/>
            </a:pPr>
            <a:r>
              <a:rPr lang="ru-RU" sz="1400" dirty="0" smtClean="0"/>
              <a:t>- двум работникам, производителю работ с группой IV по электробезопасности, члену бригады с группой не ниже III по электробезопасности, разрешается выполнять по распоряжению в электроустановках напряжением до и выше 1000 в следующие работы: </a:t>
            </a:r>
          </a:p>
          <a:p>
            <a:r>
              <a:rPr lang="ru-RU" sz="1400" dirty="0" smtClean="0"/>
              <a:t>подключение регистраторов качества электроэнергии; </a:t>
            </a:r>
          </a:p>
          <a:p>
            <a:r>
              <a:rPr lang="ru-RU" sz="1400" dirty="0" smtClean="0"/>
              <a:t>подключение осциллографов во вторичные цепи релейной защиты и автоматики; </a:t>
            </a:r>
          </a:p>
          <a:p>
            <a:r>
              <a:rPr lang="ru-RU" sz="1400" dirty="0" smtClean="0"/>
              <a:t>снятие векторных диаграмм в цепях учета. </a:t>
            </a:r>
          </a:p>
          <a:p>
            <a:pPr marL="0" indent="0" algn="just">
              <a:buNone/>
            </a:pPr>
            <a:r>
              <a:rPr lang="ru-RU" sz="1400" dirty="0" smtClean="0"/>
              <a:t>- формулировка "вторичные цепи, устройства защиты, </a:t>
            </a:r>
            <a:r>
              <a:rPr lang="ru-RU" sz="1400" dirty="0" err="1" smtClean="0"/>
              <a:t>электроавтоматики</a:t>
            </a:r>
            <a:r>
              <a:rPr lang="ru-RU" sz="1400" dirty="0" smtClean="0"/>
              <a:t>, сигнализации, измерений, связи" заменена на "вторичные системы и устройств связи". 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«Правила по охране труда при эксплуатации электроустановок</a:t>
            </a:r>
            <a:r>
              <a:rPr lang="ru-RU" b="1" dirty="0" smtClean="0"/>
              <a:t>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588" y="502024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556792"/>
            <a:ext cx="8064896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dirty="0"/>
              <a:t>- исключено требование о том, что указания об изменениях состава бригады разрешается передавать по телефону, радио или с нарочным наблюдающему. </a:t>
            </a:r>
          </a:p>
          <a:p>
            <a:pPr marL="0" indent="0" algn="just">
              <a:buNone/>
            </a:pPr>
            <a:r>
              <a:rPr lang="ru-RU" sz="1400" dirty="0"/>
              <a:t>- из вида разрешений, которые получает работник из числа оперативного персонала, исключено распоряжение, оставлена только команда. </a:t>
            </a:r>
          </a:p>
          <a:p>
            <a:pPr marL="0" indent="0" algn="just">
              <a:buNone/>
            </a:pPr>
            <a:r>
              <a:rPr lang="ru-RU" sz="1400" dirty="0"/>
              <a:t>- в случае, если электроустановки организации постоянно по договору оказания услуг обслуживаются командированным персоналом привлекаемой организации, допускается предоставлять их работникам права оперативного и оперативно-ремонтного персонала после прохождения необходимых этапов подготовки и проверки знаний в комиссии по месту постоянной работы с предоставлением необходимых прав работы в действующих электроустановках и назначением ответственных лиц согласно главе V Правил. При этом перечень электроустановок, в которых предоставляются данные права, перечень ответственных лиц с предоставлением соответствующих прав должны быть оформлены ОРД организации (обособленного подразделения) - владельца электроустановки. Уточнено требование о том, что командированный персонал относится к привлекаемой организации. </a:t>
            </a: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«Правила по охране труда при эксплуатации электроустановок</a:t>
            </a:r>
            <a:r>
              <a:rPr lang="ru-RU" b="1" dirty="0" smtClean="0"/>
              <a:t>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5908280" cy="4824536"/>
          </a:xfrm>
        </p:spPr>
        <p:txBody>
          <a:bodyPr/>
          <a:lstStyle/>
          <a:p>
            <a:pPr algn="just"/>
            <a:r>
              <a:rPr lang="ru-RU" sz="1300" dirty="0" smtClean="0"/>
              <a:t>Приказом </a:t>
            </a:r>
            <a:r>
              <a:rPr lang="ru-RU" sz="1300" dirty="0"/>
              <a:t>Министерство энергетики российской федерации от </a:t>
            </a:r>
            <a:r>
              <a:rPr lang="ru-RU" sz="1300" dirty="0" smtClean="0"/>
              <a:t>12 </a:t>
            </a:r>
            <a:r>
              <a:rPr lang="ru-RU" sz="1300" dirty="0"/>
              <a:t>августа 2022 года N 811 утверждены Правила технической эксплуатации электроустановок потребителей электрической </a:t>
            </a:r>
            <a:r>
              <a:rPr lang="ru-RU" sz="1300" dirty="0" smtClean="0"/>
              <a:t>энергии</a:t>
            </a:r>
            <a:r>
              <a:rPr lang="ru-RU" sz="1300" b="1" dirty="0" smtClean="0"/>
              <a:t> </a:t>
            </a:r>
            <a:r>
              <a:rPr lang="ru-RU" sz="1300" dirty="0" smtClean="0"/>
              <a:t>(далее </a:t>
            </a:r>
            <a:r>
              <a:rPr lang="ru-RU" sz="1300" dirty="0"/>
              <a:t>- Правила</a:t>
            </a:r>
            <a:r>
              <a:rPr lang="ru-RU" sz="1300" dirty="0" smtClean="0"/>
              <a:t>)</a:t>
            </a:r>
            <a:r>
              <a:rPr lang="ru-RU" sz="1300" b="1" dirty="0" smtClean="0"/>
              <a:t>. </a:t>
            </a:r>
            <a:r>
              <a:rPr lang="ru-RU" sz="1300" dirty="0" smtClean="0"/>
              <a:t>7 </a:t>
            </a:r>
            <a:r>
              <a:rPr lang="ru-RU" sz="1300" dirty="0"/>
              <a:t>октября 2022 года Минюст России зарегистрировал приказ Минэнерго № 811 от 12 августа 2022 года. Таким образом, новые правила технической эксплуатации электроустановок потребителей  вступают в силу </a:t>
            </a:r>
            <a:r>
              <a:rPr lang="ru-RU" sz="1300" b="1" dirty="0"/>
              <a:t>с 7 января 2023 года</a:t>
            </a:r>
            <a:r>
              <a:rPr lang="ru-RU" sz="1300" dirty="0"/>
              <a:t>.</a:t>
            </a:r>
          </a:p>
          <a:p>
            <a:pPr algn="just"/>
            <a:r>
              <a:rPr lang="ru-RU" sz="1300" dirty="0"/>
              <a:t>Правила устанавливают требования к организации и осуществлению технической эксплуатации электроустановок потребителей электрической энергии (далее - электроустановки) и распространяются на потребителей электрической энергии - юридических лиц, индивидуальных предпринимателей и физических лиц, владеющих на праве собственности или ином законном основании электроустановками.</a:t>
            </a:r>
          </a:p>
          <a:p>
            <a:pPr algn="just"/>
            <a:r>
              <a:rPr lang="ru-RU" sz="1300" dirty="0"/>
              <a:t>Правила не распространяются на потребителей - физических лиц, </a:t>
            </a:r>
            <a:r>
              <a:rPr lang="ru-RU" sz="1300" dirty="0" smtClean="0"/>
              <a:t>владеющих </a:t>
            </a:r>
            <a:r>
              <a:rPr lang="ru-RU" sz="1300" dirty="0"/>
              <a:t>на праве собственности или ином законном </a:t>
            </a:r>
            <a:r>
              <a:rPr lang="ru-RU" sz="1300" dirty="0" smtClean="0"/>
              <a:t>основании </a:t>
            </a:r>
            <a:r>
              <a:rPr lang="ru-RU" sz="1300" dirty="0"/>
              <a:t>электроустановками напряжением ниже 1000 В и использующих данные электроустановки для удовлетворения личных или бытовых нужд.</a:t>
            </a:r>
          </a:p>
          <a:p>
            <a:pPr algn="just"/>
            <a:r>
              <a:rPr lang="ru-RU" sz="1300" dirty="0"/>
              <a:t>Раннее правила распространялись на организации, независимо  от  форм собственности  и организационно-правовых форм,  индивидуальных предпринимателей и граждан - владельцев электроустановок напряжением выше 1000 В. Они  включали в себя требования к Потребителям, эксплуатирующим действующие электроустановки напряжением до 220 кВ включительно.  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«Правила </a:t>
            </a:r>
            <a:r>
              <a:rPr lang="ru-RU" sz="1600" b="1" dirty="0"/>
              <a:t>технической эксплуатации электроустановок </a:t>
            </a:r>
            <a:endParaRPr lang="ru-RU" sz="1600" b="1" dirty="0" smtClean="0"/>
          </a:p>
          <a:p>
            <a:pPr algn="ctr"/>
            <a:r>
              <a:rPr lang="ru-RU" sz="1600" b="1" dirty="0" smtClean="0"/>
              <a:t>потребителей </a:t>
            </a:r>
            <a:r>
              <a:rPr lang="ru-RU" sz="1600" b="1" dirty="0"/>
              <a:t>электрической энергии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48880"/>
            <a:ext cx="2074714" cy="329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dirty="0" smtClean="0"/>
              <a:t>Теперь</a:t>
            </a:r>
            <a:r>
              <a:rPr lang="ru-RU" sz="1400" dirty="0"/>
              <a:t>, при организации и осуществлении эксплуатации принадлежащих потребителю объектов по производству электрической энергии и (или) объектов электросетевого хозяйства, присоединенных к электроэнергетической системе (за исключением объектов электросетевого хозяйства классом напряжения 0,4 кВ и ниже</a:t>
            </a:r>
            <a:r>
              <a:rPr lang="ru-RU" sz="1400" dirty="0" smtClean="0"/>
              <a:t>), </a:t>
            </a:r>
            <a:r>
              <a:rPr lang="ru-RU" sz="1400" dirty="0"/>
              <a:t>должны соблюдаться требования </a:t>
            </a:r>
            <a:r>
              <a:rPr lang="ru-RU" sz="1400" b="1" dirty="0"/>
              <a:t>Правил технической </a:t>
            </a:r>
            <a:r>
              <a:rPr lang="ru-RU" sz="1400" b="1" dirty="0" smtClean="0"/>
              <a:t>эксплуатации электрических </a:t>
            </a:r>
            <a:r>
              <a:rPr lang="ru-RU" sz="1400" b="1" dirty="0"/>
              <a:t>станций и сетей Российской Федерации</a:t>
            </a:r>
            <a:r>
              <a:rPr lang="ru-RU" sz="1400" dirty="0" smtClean="0"/>
              <a:t>.</a:t>
            </a:r>
          </a:p>
          <a:p>
            <a:pPr marL="0" indent="0">
              <a:buNone/>
            </a:pPr>
            <a:r>
              <a:rPr lang="ru-RU" sz="1400" u="sng" dirty="0"/>
              <a:t>Внесены существенные изменения по сравнению со старыми правилами</a:t>
            </a:r>
            <a:r>
              <a:rPr lang="ru-RU" sz="1400" dirty="0"/>
              <a:t>:</a:t>
            </a:r>
          </a:p>
          <a:p>
            <a:pPr marL="0" indent="0">
              <a:buNone/>
            </a:pPr>
            <a:r>
              <a:rPr lang="ru-RU" sz="1400" dirty="0"/>
              <a:t>- исключен раздел «термины и определения»;</a:t>
            </a:r>
          </a:p>
          <a:p>
            <a:pPr marL="0" indent="0" algn="just">
              <a:buNone/>
            </a:pPr>
            <a:r>
              <a:rPr lang="ru-RU" sz="1400" dirty="0"/>
              <a:t>- взамен раздела «Приемка в эксплуатацию электроустановок», оставлен один пункт (№ 26) в котором указаны мероприятия осуществляемые при вводе в работу (первичном включении в сеть) нового основного оборудования и ЛЭП (на вводимых в эксплуатацию вновь построенных, реконструированных (модернизированных, технически перевооружаемых электроустановках), а также нового оборудования на действующих электроустановках, в том числе после его замены, а именно:</a:t>
            </a:r>
          </a:p>
          <a:p>
            <a:pPr algn="just"/>
            <a:r>
              <a:rPr lang="ru-RU" sz="1400" dirty="0" smtClean="0"/>
              <a:t>приемо-сдаточные </a:t>
            </a:r>
            <a:r>
              <a:rPr lang="ru-RU" sz="1400" dirty="0"/>
              <a:t>испытания оборудования и пусконаладочные испытания отдельных систем электроустановок;</a:t>
            </a:r>
          </a:p>
          <a:p>
            <a:r>
              <a:rPr lang="ru-RU" sz="1400" dirty="0" smtClean="0"/>
              <a:t>комплексное </a:t>
            </a:r>
            <a:r>
              <a:rPr lang="ru-RU" sz="1400" dirty="0"/>
              <a:t>опробование ЛЭП и основного оборудования;</a:t>
            </a:r>
          </a:p>
          <a:p>
            <a:pPr algn="just"/>
            <a:r>
              <a:rPr lang="ru-RU" sz="1400" dirty="0" smtClean="0"/>
              <a:t>иные </a:t>
            </a:r>
            <a:r>
              <a:rPr lang="ru-RU" sz="1400" dirty="0"/>
              <a:t>мероприятия по вводу ЛЭП и оборудования в работу в составе энергосистемы, предусмотренные пунктами 192-195 </a:t>
            </a:r>
            <a:r>
              <a:rPr lang="ru-RU" sz="1400" b="1" dirty="0"/>
              <a:t>Правил технологического функционирования электроэнергетических систем</a:t>
            </a:r>
            <a:r>
              <a:rPr lang="ru-RU" sz="1400" dirty="0"/>
              <a:t>  и </a:t>
            </a:r>
            <a:r>
              <a:rPr lang="ru-RU" sz="1400" b="1" dirty="0"/>
              <a:t>правилами ввода объектов электроэнергетики, их оборудования и устройств в работу в составе энергосистемы</a:t>
            </a:r>
            <a:r>
              <a:rPr lang="ru-RU" sz="1400" dirty="0"/>
              <a:t>, </a:t>
            </a:r>
          </a:p>
          <a:p>
            <a:pPr marL="0" indent="0" algn="just">
              <a:buNone/>
            </a:pP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«Правила </a:t>
            </a:r>
            <a:r>
              <a:rPr lang="ru-RU" sz="1600" b="1" dirty="0"/>
              <a:t>технической эксплуатации электроустановок потребителей электрической энергии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9102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Обзор ключевых изменений нормативно-правовой базы в сфере электроэнергетики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8229600" cy="4824536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ru-RU" sz="1400" dirty="0" smtClean="0"/>
              <a:t>исключен </a:t>
            </a:r>
            <a:r>
              <a:rPr lang="ru-RU" sz="1400" dirty="0"/>
              <a:t>раздел «Управление электрохозяйством». Теперь Потребитель должен организовать оперативно-технологическое управление в отношении принадлежащих ему электроустановок в соответствии с нормативными правовыми актами, устанавливающими требования надежности и безопасности в сфере электроэнергетики, в том числе </a:t>
            </a:r>
            <a:r>
              <a:rPr lang="ru-RU" sz="1400" b="1" dirty="0"/>
              <a:t>Правилами технологического функционирования электроэнергетических </a:t>
            </a:r>
            <a:r>
              <a:rPr lang="ru-RU" sz="1400" b="1" dirty="0" smtClean="0"/>
              <a:t>систем</a:t>
            </a:r>
            <a:r>
              <a:rPr lang="ru-RU" sz="1400" dirty="0" smtClean="0"/>
              <a:t>, </a:t>
            </a:r>
            <a:r>
              <a:rPr lang="ru-RU" sz="1400" dirty="0"/>
              <a:t>утвержденными постановлением Правительства Российской Федерации от 13 августа 2018 г. N 937; 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 smtClean="0"/>
              <a:t>исключен </a:t>
            </a:r>
            <a:r>
              <a:rPr lang="ru-RU" sz="1400" dirty="0"/>
              <a:t>2 раздел «Электрооборудование и электроустановки общего назначения». Теперь техническое обслуживание, планирование, подготовка, производство ремонта и приемка из ремонта электроустановок,  должны осуществляться в соответствии с требованиями к обеспечению надежности электроэнергетических систем, надежности и безопасности объектов электроэнергетики и энергопринимающих установок </a:t>
            </a:r>
            <a:r>
              <a:rPr lang="ru-RU" sz="1400" b="1" dirty="0"/>
              <a:t>"Правил организации технического обслуживания и ремонта объектов электроэнергетики"</a:t>
            </a:r>
            <a:r>
              <a:rPr lang="ru-RU" sz="1400" dirty="0"/>
              <a:t> а </a:t>
            </a:r>
            <a:r>
              <a:rPr lang="ru-RU" sz="1400" dirty="0" smtClean="0"/>
              <a:t>переключения </a:t>
            </a:r>
            <a:r>
              <a:rPr lang="ru-RU" sz="1400" dirty="0"/>
              <a:t>в электроустановках должны осуществляться потребителем в соответствии с </a:t>
            </a:r>
            <a:r>
              <a:rPr lang="ru-RU" sz="1400" b="1" dirty="0"/>
              <a:t>Правилами переключений в </a:t>
            </a:r>
            <a:r>
              <a:rPr lang="ru-RU" sz="1400" b="1" dirty="0" smtClean="0"/>
              <a:t>электроустановках</a:t>
            </a:r>
            <a:r>
              <a:rPr lang="ru-RU" sz="1400" dirty="0" smtClean="0"/>
              <a:t>, </a:t>
            </a:r>
            <a:r>
              <a:rPr lang="ru-RU" sz="1400" dirty="0"/>
              <a:t>утвержденными приказом Минэнерго России от 13 сентября 2018 г. N 757. Соответственно исключены приложения 2 и 3 (порядок технического диагностирования и нормы испытаний электроустановок) старых Правил. </a:t>
            </a:r>
          </a:p>
          <a:p>
            <a:pPr algn="just">
              <a:buFontTx/>
              <a:buChar char="-"/>
            </a:pPr>
            <a:r>
              <a:rPr lang="ru-RU" sz="1400" dirty="0"/>
              <a:t>- в разделе «Требования к персоналу» указано, что </a:t>
            </a:r>
            <a:r>
              <a:rPr lang="ru-RU" sz="1400" dirty="0" smtClean="0"/>
              <a:t>при </a:t>
            </a:r>
            <a:r>
              <a:rPr lang="ru-RU" sz="1400" dirty="0"/>
              <a:t>эксплуатации электроустановок потребители должны обеспечить подготовку своих работников, к работе в электроустановках, включая проведение с ними обязательных форм работы с персоналом, в соответствии с </a:t>
            </a:r>
            <a:r>
              <a:rPr lang="ru-RU" sz="1400" b="1" dirty="0"/>
              <a:t>Правилами работы с персоналом в организациях электроэнергетики Российской Федерации </a:t>
            </a:r>
            <a:r>
              <a:rPr lang="ru-RU" sz="1400" dirty="0"/>
              <a:t>, утвержденными приказом Минэнерго России от 22 сентября 2020 г. N 796.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88104" y="1024858"/>
            <a:ext cx="7234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«Правила </a:t>
            </a:r>
            <a:r>
              <a:rPr lang="ru-RU" sz="1600" b="1" dirty="0"/>
              <a:t>технической эксплуатации электроустановок потребителей электрической энергии</a:t>
            </a:r>
            <a:r>
              <a:rPr lang="ru-RU" sz="1600" b="1" dirty="0" smtClean="0"/>
              <a:t>»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2020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2626</TotalTime>
  <Words>5087</Words>
  <Application>Microsoft Office PowerPoint</Application>
  <PresentationFormat>Экран (4:3)</PresentationFormat>
  <Paragraphs>331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 Ирина Сергеевна</dc:creator>
  <cp:lastModifiedBy>Гринь Дмитрий Геннадьевич</cp:lastModifiedBy>
  <cp:revision>443</cp:revision>
  <cp:lastPrinted>2022-11-28T09:35:46Z</cp:lastPrinted>
  <dcterms:created xsi:type="dcterms:W3CDTF">2014-12-09T06:57:46Z</dcterms:created>
  <dcterms:modified xsi:type="dcterms:W3CDTF">2022-11-28T09:51:37Z</dcterms:modified>
</cp:coreProperties>
</file>